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046340-DB26-48D3-83C1-C33EACF0E14E}"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EC482-2EC9-4734-A4A3-08A7184CF549}" type="slidenum">
              <a:rPr lang="en-US" smtClean="0"/>
              <a:t>‹#›</a:t>
            </a:fld>
            <a:endParaRPr lang="en-US"/>
          </a:p>
        </p:txBody>
      </p:sp>
    </p:spTree>
    <p:extLst>
      <p:ext uri="{BB962C8B-B14F-4D97-AF65-F5344CB8AC3E}">
        <p14:creationId xmlns:p14="http://schemas.microsoft.com/office/powerpoint/2010/main" val="156449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046340-DB26-48D3-83C1-C33EACF0E14E}"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EC482-2EC9-4734-A4A3-08A7184CF549}" type="slidenum">
              <a:rPr lang="en-US" smtClean="0"/>
              <a:t>‹#›</a:t>
            </a:fld>
            <a:endParaRPr lang="en-US"/>
          </a:p>
        </p:txBody>
      </p:sp>
    </p:spTree>
    <p:extLst>
      <p:ext uri="{BB962C8B-B14F-4D97-AF65-F5344CB8AC3E}">
        <p14:creationId xmlns:p14="http://schemas.microsoft.com/office/powerpoint/2010/main" val="65580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046340-DB26-48D3-83C1-C33EACF0E14E}"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EC482-2EC9-4734-A4A3-08A7184CF549}" type="slidenum">
              <a:rPr lang="en-US" smtClean="0"/>
              <a:t>‹#›</a:t>
            </a:fld>
            <a:endParaRPr lang="en-US"/>
          </a:p>
        </p:txBody>
      </p:sp>
    </p:spTree>
    <p:extLst>
      <p:ext uri="{BB962C8B-B14F-4D97-AF65-F5344CB8AC3E}">
        <p14:creationId xmlns:p14="http://schemas.microsoft.com/office/powerpoint/2010/main" val="133554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046340-DB26-48D3-83C1-C33EACF0E14E}"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EC482-2EC9-4734-A4A3-08A7184CF549}" type="slidenum">
              <a:rPr lang="en-US" smtClean="0"/>
              <a:t>‹#›</a:t>
            </a:fld>
            <a:endParaRPr lang="en-US"/>
          </a:p>
        </p:txBody>
      </p:sp>
    </p:spTree>
    <p:extLst>
      <p:ext uri="{BB962C8B-B14F-4D97-AF65-F5344CB8AC3E}">
        <p14:creationId xmlns:p14="http://schemas.microsoft.com/office/powerpoint/2010/main" val="390719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046340-DB26-48D3-83C1-C33EACF0E14E}"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4EC482-2EC9-4734-A4A3-08A7184CF549}" type="slidenum">
              <a:rPr lang="en-US" smtClean="0"/>
              <a:t>‹#›</a:t>
            </a:fld>
            <a:endParaRPr lang="en-US"/>
          </a:p>
        </p:txBody>
      </p:sp>
    </p:spTree>
    <p:extLst>
      <p:ext uri="{BB962C8B-B14F-4D97-AF65-F5344CB8AC3E}">
        <p14:creationId xmlns:p14="http://schemas.microsoft.com/office/powerpoint/2010/main" val="378752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046340-DB26-48D3-83C1-C33EACF0E14E}"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EC482-2EC9-4734-A4A3-08A7184CF549}" type="slidenum">
              <a:rPr lang="en-US" smtClean="0"/>
              <a:t>‹#›</a:t>
            </a:fld>
            <a:endParaRPr lang="en-US"/>
          </a:p>
        </p:txBody>
      </p:sp>
    </p:spTree>
    <p:extLst>
      <p:ext uri="{BB962C8B-B14F-4D97-AF65-F5344CB8AC3E}">
        <p14:creationId xmlns:p14="http://schemas.microsoft.com/office/powerpoint/2010/main" val="236554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046340-DB26-48D3-83C1-C33EACF0E14E}" type="datetimeFigureOut">
              <a:rPr lang="en-US" smtClean="0"/>
              <a:t>4/30/2017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4EC482-2EC9-4734-A4A3-08A7184CF549}" type="slidenum">
              <a:rPr lang="en-US" smtClean="0"/>
              <a:t>‹#›</a:t>
            </a:fld>
            <a:endParaRPr lang="en-US"/>
          </a:p>
        </p:txBody>
      </p:sp>
    </p:spTree>
    <p:extLst>
      <p:ext uri="{BB962C8B-B14F-4D97-AF65-F5344CB8AC3E}">
        <p14:creationId xmlns:p14="http://schemas.microsoft.com/office/powerpoint/2010/main" val="2777358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046340-DB26-48D3-83C1-C33EACF0E14E}" type="datetimeFigureOut">
              <a:rPr lang="en-US" smtClean="0"/>
              <a:t>4/30/2017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4EC482-2EC9-4734-A4A3-08A7184CF549}" type="slidenum">
              <a:rPr lang="en-US" smtClean="0"/>
              <a:t>‹#›</a:t>
            </a:fld>
            <a:endParaRPr lang="en-US"/>
          </a:p>
        </p:txBody>
      </p:sp>
    </p:spTree>
    <p:extLst>
      <p:ext uri="{BB962C8B-B14F-4D97-AF65-F5344CB8AC3E}">
        <p14:creationId xmlns:p14="http://schemas.microsoft.com/office/powerpoint/2010/main" val="234122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46340-DB26-48D3-83C1-C33EACF0E14E}" type="datetimeFigureOut">
              <a:rPr lang="en-US" smtClean="0"/>
              <a:t>4/30/2017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4EC482-2EC9-4734-A4A3-08A7184CF549}" type="slidenum">
              <a:rPr lang="en-US" smtClean="0"/>
              <a:t>‹#›</a:t>
            </a:fld>
            <a:endParaRPr lang="en-US"/>
          </a:p>
        </p:txBody>
      </p:sp>
    </p:spTree>
    <p:extLst>
      <p:ext uri="{BB962C8B-B14F-4D97-AF65-F5344CB8AC3E}">
        <p14:creationId xmlns:p14="http://schemas.microsoft.com/office/powerpoint/2010/main" val="540559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046340-DB26-48D3-83C1-C33EACF0E14E}"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EC482-2EC9-4734-A4A3-08A7184CF549}" type="slidenum">
              <a:rPr lang="en-US" smtClean="0"/>
              <a:t>‹#›</a:t>
            </a:fld>
            <a:endParaRPr lang="en-US"/>
          </a:p>
        </p:txBody>
      </p:sp>
    </p:spTree>
    <p:extLst>
      <p:ext uri="{BB962C8B-B14F-4D97-AF65-F5344CB8AC3E}">
        <p14:creationId xmlns:p14="http://schemas.microsoft.com/office/powerpoint/2010/main" val="367274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046340-DB26-48D3-83C1-C33EACF0E14E}"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4EC482-2EC9-4734-A4A3-08A7184CF549}" type="slidenum">
              <a:rPr lang="en-US" smtClean="0"/>
              <a:t>‹#›</a:t>
            </a:fld>
            <a:endParaRPr lang="en-US"/>
          </a:p>
        </p:txBody>
      </p:sp>
    </p:spTree>
    <p:extLst>
      <p:ext uri="{BB962C8B-B14F-4D97-AF65-F5344CB8AC3E}">
        <p14:creationId xmlns:p14="http://schemas.microsoft.com/office/powerpoint/2010/main" val="3861507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46340-DB26-48D3-83C1-C33EACF0E14E}" type="datetimeFigureOut">
              <a:rPr lang="en-US" smtClean="0"/>
              <a:t>4/30/2017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EC482-2EC9-4734-A4A3-08A7184CF549}" type="slidenum">
              <a:rPr lang="en-US" smtClean="0"/>
              <a:t>‹#›</a:t>
            </a:fld>
            <a:endParaRPr lang="en-US"/>
          </a:p>
        </p:txBody>
      </p:sp>
    </p:spTree>
    <p:extLst>
      <p:ext uri="{BB962C8B-B14F-4D97-AF65-F5344CB8AC3E}">
        <p14:creationId xmlns:p14="http://schemas.microsoft.com/office/powerpoint/2010/main" val="2722667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59" t="13447" r="6250" b="28299"/>
          <a:stretch/>
        </p:blipFill>
        <p:spPr bwMode="auto">
          <a:xfrm>
            <a:off x="301194" y="188640"/>
            <a:ext cx="8609061"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0010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34" t="10796" r="1564" b="21604"/>
          <a:stretch/>
        </p:blipFill>
        <p:spPr bwMode="auto">
          <a:xfrm>
            <a:off x="179511" y="14778"/>
            <a:ext cx="8964845" cy="535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9511" y="4869160"/>
            <a:ext cx="8311213" cy="5040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3600" b="1" dirty="0">
                <a:solidFill>
                  <a:srgbClr val="0033CC"/>
                </a:solidFill>
                <a:latin typeface="Monotype Koufi" pitchFamily="2" charset="-78"/>
                <a:ea typeface="Monotype Koufi" pitchFamily="2" charset="-78"/>
                <a:cs typeface="+mj-cs"/>
              </a:rPr>
              <a:t>تيسير الأمور، وتسهيل المصاعب .</a:t>
            </a:r>
            <a:endParaRPr lang="en-US" sz="3600" b="1" dirty="0">
              <a:solidFill>
                <a:srgbClr val="0033CC"/>
              </a:solidFill>
              <a:latin typeface="Monotype Koufi" pitchFamily="2" charset="-78"/>
              <a:ea typeface="Monotype Koufi" pitchFamily="2" charset="-78"/>
              <a:cs typeface="+mj-cs"/>
            </a:endParaRPr>
          </a:p>
        </p:txBody>
      </p:sp>
    </p:spTree>
    <p:extLst>
      <p:ext uri="{BB962C8B-B14F-4D97-AF65-F5344CB8AC3E}">
        <p14:creationId xmlns:p14="http://schemas.microsoft.com/office/powerpoint/2010/main" val="246365811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77" t="12689" r="1278" b="9814"/>
          <a:stretch/>
        </p:blipFill>
        <p:spPr bwMode="auto">
          <a:xfrm>
            <a:off x="35496" y="11329"/>
            <a:ext cx="9061507" cy="593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9513" y="3629891"/>
            <a:ext cx="8280920" cy="44718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800" b="1" dirty="0">
                <a:solidFill>
                  <a:srgbClr val="0033CC"/>
                </a:solidFill>
                <a:latin typeface="Monotype Koufi" pitchFamily="2" charset="-78"/>
                <a:ea typeface="Monotype Koufi" pitchFamily="2" charset="-78"/>
                <a:cs typeface="+mj-cs"/>
              </a:rPr>
              <a:t>مريم عليها السلام هزت النخلة وأخذت بالأسباب حتى وقع الرطب.</a:t>
            </a:r>
            <a:endParaRPr lang="en-US" sz="2800" b="1" dirty="0">
              <a:solidFill>
                <a:srgbClr val="0033CC"/>
              </a:solidFill>
              <a:latin typeface="Monotype Koufi" pitchFamily="2" charset="-78"/>
              <a:ea typeface="Monotype Koufi" pitchFamily="2" charset="-78"/>
              <a:cs typeface="+mj-cs"/>
            </a:endParaRPr>
          </a:p>
        </p:txBody>
      </p:sp>
      <p:sp>
        <p:nvSpPr>
          <p:cNvPr id="3" name="Rectangle 2"/>
          <p:cNvSpPr/>
          <p:nvPr/>
        </p:nvSpPr>
        <p:spPr>
          <a:xfrm>
            <a:off x="179513" y="1608909"/>
            <a:ext cx="8280920" cy="37993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400" b="1" dirty="0">
                <a:solidFill>
                  <a:srgbClr val="0033CC"/>
                </a:solidFill>
                <a:latin typeface="Monotype Koufi" pitchFamily="2" charset="-78"/>
                <a:ea typeface="Monotype Koufi" pitchFamily="2" charset="-78"/>
                <a:cs typeface="+mj-cs"/>
              </a:rPr>
              <a:t>لو شاء الله أن ينجي نوح عليه السلام لنجاه ولكنه أرشده إلى الأخذ بالأسباب.</a:t>
            </a:r>
            <a:endParaRPr lang="en-US" sz="2400" b="1" dirty="0">
              <a:solidFill>
                <a:srgbClr val="0033CC"/>
              </a:solidFill>
              <a:latin typeface="Monotype Koufi" pitchFamily="2" charset="-78"/>
              <a:ea typeface="Monotype Koufi" pitchFamily="2" charset="-78"/>
              <a:cs typeface="+mj-cs"/>
            </a:endParaRPr>
          </a:p>
        </p:txBody>
      </p:sp>
      <p:sp>
        <p:nvSpPr>
          <p:cNvPr id="4" name="Rectangle 3"/>
          <p:cNvSpPr/>
          <p:nvPr/>
        </p:nvSpPr>
        <p:spPr>
          <a:xfrm>
            <a:off x="35496" y="2492897"/>
            <a:ext cx="8496944" cy="48740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300" b="1" dirty="0">
                <a:solidFill>
                  <a:srgbClr val="0033CC"/>
                </a:solidFill>
                <a:latin typeface="Monotype Koufi" pitchFamily="2" charset="-78"/>
                <a:ea typeface="Monotype Koufi" pitchFamily="2" charset="-78"/>
                <a:cs typeface="+mj-cs"/>
              </a:rPr>
              <a:t>لو شاء الله أن يشق البحر من غير ضرب بالعصا لفعل ولكنه يُعلِّم أنبياءه الأخذ بالأسباب.</a:t>
            </a:r>
            <a:endParaRPr lang="en-US" sz="2300" b="1" dirty="0">
              <a:solidFill>
                <a:srgbClr val="0033CC"/>
              </a:solidFill>
              <a:latin typeface="Monotype Koufi" pitchFamily="2" charset="-78"/>
              <a:ea typeface="Monotype Koufi" pitchFamily="2" charset="-78"/>
              <a:cs typeface="+mj-cs"/>
            </a:endParaRPr>
          </a:p>
        </p:txBody>
      </p:sp>
      <p:sp>
        <p:nvSpPr>
          <p:cNvPr id="5" name="Rectangle 4"/>
          <p:cNvSpPr/>
          <p:nvPr/>
        </p:nvSpPr>
        <p:spPr>
          <a:xfrm>
            <a:off x="35496" y="5337212"/>
            <a:ext cx="8773575" cy="122413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justLow" rtl="1"/>
            <a:r>
              <a:rPr lang="ar-AE" b="1" dirty="0">
                <a:solidFill>
                  <a:srgbClr val="0033CC"/>
                </a:solidFill>
                <a:latin typeface="Monotype Koufi" pitchFamily="2" charset="-78"/>
                <a:ea typeface="Monotype Koufi" pitchFamily="2" charset="-78"/>
                <a:cs typeface="+mj-cs"/>
              </a:rPr>
              <a:t>الهجرة النبوية علمت المسلمين عدم اليأس، والأخذ بالأسباب، وحسن التوكل على الله.</a:t>
            </a:r>
          </a:p>
          <a:p>
            <a:pPr algn="justLow" rtl="1"/>
            <a:r>
              <a:rPr lang="ar-AE" b="1" dirty="0">
                <a:solidFill>
                  <a:srgbClr val="0033CC"/>
                </a:solidFill>
                <a:latin typeface="Monotype Koufi" pitchFamily="2" charset="-78"/>
                <a:ea typeface="Monotype Koufi" pitchFamily="2" charset="-78"/>
                <a:cs typeface="+mj-cs"/>
              </a:rPr>
              <a:t>فالنبي صلى الله عليه وسلم، أخذ بكل الوسائل والأسباب المادية، مثل الخروج من بيته، صلى الله عليه وسلم، وذهابه لبيت الصديق أبي بكر، في وقت الظهيرة، ثم اتفاقه مع سيدنا أبي بكر أن يخرجا للهجرة للمدينة، على أن يظلا في الغار ثلاثة أيام، ثم يتابعون بعدها المسيرة للمدينة. </a:t>
            </a:r>
          </a:p>
        </p:txBody>
      </p:sp>
    </p:spTree>
    <p:extLst>
      <p:ext uri="{BB962C8B-B14F-4D97-AF65-F5344CB8AC3E}">
        <p14:creationId xmlns:p14="http://schemas.microsoft.com/office/powerpoint/2010/main" val="385876450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68" t="11818" r="2582" b="15382"/>
          <a:stretch/>
        </p:blipFill>
        <p:spPr bwMode="auto">
          <a:xfrm>
            <a:off x="0" y="11863"/>
            <a:ext cx="9144000" cy="532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1703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45" t="12687" r="1432" b="34744"/>
          <a:stretch/>
        </p:blipFill>
        <p:spPr bwMode="auto">
          <a:xfrm>
            <a:off x="47924" y="332656"/>
            <a:ext cx="910243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35896" y="2623712"/>
            <a:ext cx="963246" cy="5040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800" b="1" dirty="0">
                <a:solidFill>
                  <a:srgbClr val="0033CC"/>
                </a:solidFill>
                <a:latin typeface="Monotype Koufi" pitchFamily="2" charset="-78"/>
                <a:ea typeface="Monotype Koufi" pitchFamily="2" charset="-78"/>
                <a:cs typeface="+mj-cs"/>
              </a:rPr>
              <a:t>الصبر</a:t>
            </a:r>
            <a:endParaRPr lang="en-US" sz="2800" b="1" dirty="0">
              <a:solidFill>
                <a:srgbClr val="0033CC"/>
              </a:solidFill>
              <a:latin typeface="Monotype Koufi" pitchFamily="2" charset="-78"/>
              <a:ea typeface="Monotype Koufi" pitchFamily="2" charset="-78"/>
              <a:cs typeface="+mj-cs"/>
            </a:endParaRPr>
          </a:p>
        </p:txBody>
      </p:sp>
      <p:sp>
        <p:nvSpPr>
          <p:cNvPr id="4" name="Rectangle 3"/>
          <p:cNvSpPr/>
          <p:nvPr/>
        </p:nvSpPr>
        <p:spPr>
          <a:xfrm>
            <a:off x="3635896" y="4077072"/>
            <a:ext cx="963246" cy="504057"/>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400" b="1" dirty="0">
                <a:solidFill>
                  <a:srgbClr val="0033CC"/>
                </a:solidFill>
                <a:latin typeface="Monotype Koufi" pitchFamily="2" charset="-78"/>
                <a:ea typeface="Monotype Koufi" pitchFamily="2" charset="-78"/>
                <a:cs typeface="+mj-cs"/>
              </a:rPr>
              <a:t>الرحمة</a:t>
            </a:r>
            <a:endParaRPr lang="en-US" sz="2400" b="1" dirty="0">
              <a:solidFill>
                <a:srgbClr val="0033CC"/>
              </a:solidFill>
              <a:latin typeface="Monotype Koufi" pitchFamily="2" charset="-78"/>
              <a:ea typeface="Monotype Koufi" pitchFamily="2" charset="-78"/>
              <a:cs typeface="+mj-cs"/>
            </a:endParaRPr>
          </a:p>
        </p:txBody>
      </p:sp>
      <p:sp>
        <p:nvSpPr>
          <p:cNvPr id="5" name="Rectangle 4"/>
          <p:cNvSpPr/>
          <p:nvPr/>
        </p:nvSpPr>
        <p:spPr>
          <a:xfrm>
            <a:off x="323528" y="2623711"/>
            <a:ext cx="3051478" cy="5040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800" b="1" dirty="0">
                <a:solidFill>
                  <a:srgbClr val="0033CC"/>
                </a:solidFill>
                <a:latin typeface="Monotype Koufi" pitchFamily="2" charset="-78"/>
                <a:ea typeface="Monotype Koufi" pitchFamily="2" charset="-78"/>
                <a:cs typeface="+mj-cs"/>
              </a:rPr>
              <a:t>الأجر والثواب</a:t>
            </a:r>
            <a:endParaRPr lang="en-US" sz="2800" b="1" dirty="0">
              <a:solidFill>
                <a:srgbClr val="0033CC"/>
              </a:solidFill>
              <a:latin typeface="Monotype Koufi" pitchFamily="2" charset="-78"/>
              <a:ea typeface="Monotype Koufi" pitchFamily="2" charset="-78"/>
              <a:cs typeface="+mj-cs"/>
            </a:endParaRPr>
          </a:p>
        </p:txBody>
      </p:sp>
      <p:sp>
        <p:nvSpPr>
          <p:cNvPr id="6" name="Rectangle 5"/>
          <p:cNvSpPr/>
          <p:nvPr/>
        </p:nvSpPr>
        <p:spPr>
          <a:xfrm>
            <a:off x="296386" y="4077071"/>
            <a:ext cx="3051478" cy="504057"/>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800" b="1" dirty="0">
                <a:solidFill>
                  <a:srgbClr val="0033CC"/>
                </a:solidFill>
                <a:latin typeface="Monotype Koufi" pitchFamily="2" charset="-78"/>
                <a:ea typeface="Monotype Koufi" pitchFamily="2" charset="-78"/>
                <a:cs typeface="+mj-cs"/>
              </a:rPr>
              <a:t>رحمة الله تعالى</a:t>
            </a:r>
            <a:endParaRPr lang="en-US" sz="2800" b="1" dirty="0">
              <a:solidFill>
                <a:srgbClr val="0033CC"/>
              </a:solidFill>
              <a:latin typeface="Monotype Koufi" pitchFamily="2" charset="-78"/>
              <a:ea typeface="Monotype Koufi" pitchFamily="2" charset="-78"/>
              <a:cs typeface="+mj-cs"/>
            </a:endParaRPr>
          </a:p>
        </p:txBody>
      </p:sp>
    </p:spTree>
    <p:extLst>
      <p:ext uri="{BB962C8B-B14F-4D97-AF65-F5344CB8AC3E}">
        <p14:creationId xmlns:p14="http://schemas.microsoft.com/office/powerpoint/2010/main" val="25391661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97" t="10417" r="4263" b="9659"/>
          <a:stretch/>
        </p:blipFill>
        <p:spPr bwMode="auto">
          <a:xfrm>
            <a:off x="64086" y="188640"/>
            <a:ext cx="8926917" cy="592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04345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30" t="12500" r="2983" b="26253"/>
          <a:stretch/>
        </p:blipFill>
        <p:spPr bwMode="auto">
          <a:xfrm>
            <a:off x="152400" y="188640"/>
            <a:ext cx="899160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 y="1556792"/>
            <a:ext cx="5022806" cy="5040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400" b="1" dirty="0">
                <a:solidFill>
                  <a:srgbClr val="0033CC"/>
                </a:solidFill>
                <a:latin typeface="Monotype Koufi" pitchFamily="2" charset="-78"/>
                <a:ea typeface="Monotype Koufi" pitchFamily="2" charset="-78"/>
                <a:cs typeface="+mj-cs"/>
              </a:rPr>
              <a:t>عدم وجود النهضة والتقدم في المجتمع. </a:t>
            </a:r>
            <a:endParaRPr lang="en-US" sz="2400" b="1" dirty="0">
              <a:solidFill>
                <a:srgbClr val="0033CC"/>
              </a:solidFill>
              <a:latin typeface="Monotype Koufi" pitchFamily="2" charset="-78"/>
              <a:ea typeface="Monotype Koufi" pitchFamily="2" charset="-78"/>
              <a:cs typeface="+mj-cs"/>
            </a:endParaRPr>
          </a:p>
        </p:txBody>
      </p:sp>
      <p:sp>
        <p:nvSpPr>
          <p:cNvPr id="4" name="Rectangle 3"/>
          <p:cNvSpPr/>
          <p:nvPr/>
        </p:nvSpPr>
        <p:spPr>
          <a:xfrm>
            <a:off x="152400" y="2096851"/>
            <a:ext cx="5571728" cy="5040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800" b="1" dirty="0">
                <a:solidFill>
                  <a:srgbClr val="0033CC"/>
                </a:solidFill>
                <a:latin typeface="Monotype Koufi" pitchFamily="2" charset="-78"/>
                <a:ea typeface="Monotype Koufi" pitchFamily="2" charset="-78"/>
                <a:cs typeface="+mj-cs"/>
              </a:rPr>
              <a:t>الجهل  والتخلف والضياع.</a:t>
            </a:r>
            <a:endParaRPr lang="en-US" sz="2800" b="1" dirty="0">
              <a:solidFill>
                <a:srgbClr val="0033CC"/>
              </a:solidFill>
              <a:latin typeface="Monotype Koufi" pitchFamily="2" charset="-78"/>
              <a:ea typeface="Monotype Koufi" pitchFamily="2" charset="-78"/>
              <a:cs typeface="+mj-cs"/>
            </a:endParaRPr>
          </a:p>
        </p:txBody>
      </p:sp>
      <p:sp>
        <p:nvSpPr>
          <p:cNvPr id="2" name="Rectangle 1"/>
          <p:cNvSpPr/>
          <p:nvPr/>
        </p:nvSpPr>
        <p:spPr>
          <a:xfrm>
            <a:off x="161916" y="4306126"/>
            <a:ext cx="8625881" cy="99508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000" b="1" dirty="0">
                <a:solidFill>
                  <a:srgbClr val="0033CC"/>
                </a:solidFill>
                <a:latin typeface="Monotype Koufi" pitchFamily="2" charset="-78"/>
                <a:ea typeface="Monotype Koufi" pitchFamily="2" charset="-78"/>
                <a:cs typeface="+mj-cs"/>
              </a:rPr>
              <a:t>علاقة متكاملة فالمهندس المدني هو الذى يتولى التصميم والإشراف على المنشأة، أما عامل البناء فيقوم برصف الحجارة فوق بعضها، مع المعرفة بمواد البناء المختلفة وأساليب خلط الإسمنت بالرمل لتشكيل المنشأة.</a:t>
            </a:r>
            <a:endParaRPr lang="en-US" sz="2000" b="1" dirty="0">
              <a:solidFill>
                <a:srgbClr val="0033CC"/>
              </a:solidFill>
              <a:latin typeface="Monotype Koufi" pitchFamily="2" charset="-78"/>
              <a:ea typeface="Monotype Koufi" pitchFamily="2" charset="-78"/>
              <a:cs typeface="+mj-cs"/>
            </a:endParaRPr>
          </a:p>
        </p:txBody>
      </p:sp>
    </p:spTree>
    <p:extLst>
      <p:ext uri="{BB962C8B-B14F-4D97-AF65-F5344CB8AC3E}">
        <p14:creationId xmlns:p14="http://schemas.microsoft.com/office/powerpoint/2010/main" val="4492709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91" t="10605" r="19318" b="9099"/>
          <a:stretch/>
        </p:blipFill>
        <p:spPr bwMode="auto">
          <a:xfrm>
            <a:off x="827584" y="28275"/>
            <a:ext cx="7272807" cy="6713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4290" t="14300" r="11364" b="75306"/>
          <a:stretch/>
        </p:blipFill>
        <p:spPr bwMode="auto">
          <a:xfrm>
            <a:off x="7744691" y="54441"/>
            <a:ext cx="1399309" cy="76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796136" y="1844825"/>
            <a:ext cx="1876547" cy="460851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800" b="1" dirty="0">
                <a:solidFill>
                  <a:srgbClr val="0033CC"/>
                </a:solidFill>
                <a:latin typeface="Monotype Koufi" pitchFamily="2" charset="-78"/>
                <a:ea typeface="Monotype Koufi" pitchFamily="2" charset="-78"/>
                <a:cs typeface="+mj-cs"/>
              </a:rPr>
              <a:t>هي القوانين التي وضعها الله تعالى لتسيير شؤون الخلق بناء على أعمالهم وأخضعهم لها.  </a:t>
            </a:r>
            <a:endParaRPr lang="en-US" sz="2800" b="1" dirty="0">
              <a:solidFill>
                <a:srgbClr val="0033CC"/>
              </a:solidFill>
              <a:latin typeface="Monotype Koufi" pitchFamily="2" charset="-78"/>
              <a:ea typeface="Monotype Koufi" pitchFamily="2" charset="-78"/>
              <a:cs typeface="+mj-cs"/>
            </a:endParaRPr>
          </a:p>
        </p:txBody>
      </p:sp>
      <p:sp>
        <p:nvSpPr>
          <p:cNvPr id="6" name="Rectangle 5"/>
          <p:cNvSpPr/>
          <p:nvPr/>
        </p:nvSpPr>
        <p:spPr>
          <a:xfrm>
            <a:off x="3419872" y="1844825"/>
            <a:ext cx="1876547" cy="460851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r" rtl="1"/>
            <a:r>
              <a:rPr lang="ar-AE" sz="2400" b="1" dirty="0">
                <a:solidFill>
                  <a:srgbClr val="0033CC"/>
                </a:solidFill>
                <a:latin typeface="Monotype Koufi" pitchFamily="2" charset="-78"/>
                <a:ea typeface="Monotype Koufi" pitchFamily="2" charset="-78"/>
                <a:cs typeface="+mj-cs"/>
              </a:rPr>
              <a:t>1. بناء المجتمع.</a:t>
            </a:r>
          </a:p>
          <a:p>
            <a:pPr algn="r" rtl="1"/>
            <a:r>
              <a:rPr lang="ar-AE" sz="2400" b="1" dirty="0">
                <a:solidFill>
                  <a:srgbClr val="0033CC"/>
                </a:solidFill>
                <a:latin typeface="Monotype Koufi" pitchFamily="2" charset="-78"/>
                <a:ea typeface="Monotype Koufi" pitchFamily="2" charset="-78"/>
                <a:cs typeface="+mj-cs"/>
              </a:rPr>
              <a:t>2. السير في الطريق الصحيح.</a:t>
            </a:r>
          </a:p>
          <a:p>
            <a:pPr algn="r" rtl="1"/>
            <a:r>
              <a:rPr lang="ar-AE" sz="2400" b="1" dirty="0">
                <a:solidFill>
                  <a:srgbClr val="0033CC"/>
                </a:solidFill>
                <a:latin typeface="Monotype Koufi" pitchFamily="2" charset="-78"/>
                <a:ea typeface="Monotype Koufi" pitchFamily="2" charset="-78"/>
                <a:cs typeface="+mj-cs"/>
              </a:rPr>
              <a:t>3. العيش حياة طيبة مطمئنة. </a:t>
            </a:r>
            <a:endParaRPr lang="en-US" sz="2400" b="1" dirty="0">
              <a:solidFill>
                <a:srgbClr val="0033CC"/>
              </a:solidFill>
              <a:latin typeface="Monotype Koufi" pitchFamily="2" charset="-78"/>
              <a:ea typeface="Monotype Koufi" pitchFamily="2" charset="-78"/>
              <a:cs typeface="+mj-cs"/>
            </a:endParaRPr>
          </a:p>
        </p:txBody>
      </p:sp>
      <p:sp>
        <p:nvSpPr>
          <p:cNvPr id="7" name="Rectangle 6"/>
          <p:cNvSpPr/>
          <p:nvPr/>
        </p:nvSpPr>
        <p:spPr>
          <a:xfrm>
            <a:off x="1115616" y="1844825"/>
            <a:ext cx="1876547" cy="460851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r" rtl="1"/>
            <a:r>
              <a:rPr lang="ar-AE" sz="2400" b="1" dirty="0">
                <a:solidFill>
                  <a:srgbClr val="0033CC"/>
                </a:solidFill>
                <a:latin typeface="Monotype Koufi" pitchFamily="2" charset="-78"/>
                <a:ea typeface="Monotype Koufi" pitchFamily="2" charset="-78"/>
                <a:cs typeface="+mj-cs"/>
              </a:rPr>
              <a:t>1. سنة استدامة النعم.</a:t>
            </a:r>
          </a:p>
          <a:p>
            <a:pPr algn="r" rtl="1"/>
            <a:r>
              <a:rPr lang="ar-AE" sz="2000" b="1" dirty="0">
                <a:solidFill>
                  <a:srgbClr val="0033CC"/>
                </a:solidFill>
                <a:latin typeface="Monotype Koufi" pitchFamily="2" charset="-78"/>
                <a:ea typeface="Monotype Koufi" pitchFamily="2" charset="-78"/>
                <a:cs typeface="+mj-cs"/>
              </a:rPr>
              <a:t>2. الأخذ بالأسباب.</a:t>
            </a:r>
          </a:p>
          <a:p>
            <a:pPr algn="r" rtl="1"/>
            <a:r>
              <a:rPr lang="ar-AE" sz="2400" b="1" dirty="0">
                <a:solidFill>
                  <a:srgbClr val="0033CC"/>
                </a:solidFill>
                <a:latin typeface="Monotype Koufi" pitchFamily="2" charset="-78"/>
                <a:ea typeface="Monotype Koufi" pitchFamily="2" charset="-78"/>
                <a:cs typeface="+mj-cs"/>
              </a:rPr>
              <a:t>3. سنن الأخلاق.</a:t>
            </a:r>
          </a:p>
          <a:p>
            <a:pPr algn="r" rtl="1"/>
            <a:r>
              <a:rPr lang="ar-AE" sz="2400" b="1" dirty="0">
                <a:solidFill>
                  <a:srgbClr val="0033CC"/>
                </a:solidFill>
                <a:latin typeface="Monotype Koufi" pitchFamily="2" charset="-78"/>
                <a:ea typeface="Monotype Koufi" pitchFamily="2" charset="-78"/>
                <a:cs typeface="+mj-cs"/>
              </a:rPr>
              <a:t>4. سنة التسخير. </a:t>
            </a:r>
            <a:endParaRPr lang="en-US" sz="2400" b="1" dirty="0">
              <a:solidFill>
                <a:srgbClr val="0033CC"/>
              </a:solidFill>
              <a:latin typeface="Monotype Koufi" pitchFamily="2" charset="-78"/>
              <a:ea typeface="Monotype Koufi" pitchFamily="2" charset="-78"/>
              <a:cs typeface="+mj-cs"/>
            </a:endParaRPr>
          </a:p>
        </p:txBody>
      </p:sp>
    </p:spTree>
    <p:extLst>
      <p:ext uri="{BB962C8B-B14F-4D97-AF65-F5344CB8AC3E}">
        <p14:creationId xmlns:p14="http://schemas.microsoft.com/office/powerpoint/2010/main" val="1384268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67" t="11553" r="14773" b="11553"/>
          <a:stretch/>
        </p:blipFill>
        <p:spPr bwMode="auto">
          <a:xfrm>
            <a:off x="453384" y="0"/>
            <a:ext cx="8367088" cy="682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9552" y="980730"/>
            <a:ext cx="8069235" cy="64806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400" b="1" dirty="0">
                <a:solidFill>
                  <a:srgbClr val="0033CC"/>
                </a:solidFill>
                <a:latin typeface="Monotype Koufi" pitchFamily="2" charset="-78"/>
                <a:ea typeface="Monotype Koufi" pitchFamily="2" charset="-78"/>
                <a:cs typeface="+mj-cs"/>
              </a:rPr>
              <a:t>هي القوانين التي وضعها الله تعالى لتسيير شؤون الخلق بناء على أعمالهم وأخضعهم لها.  </a:t>
            </a:r>
            <a:endParaRPr lang="en-US" sz="2400" b="1" dirty="0">
              <a:solidFill>
                <a:srgbClr val="0033CC"/>
              </a:solidFill>
              <a:latin typeface="Monotype Koufi" pitchFamily="2" charset="-78"/>
              <a:ea typeface="Monotype Koufi" pitchFamily="2" charset="-78"/>
              <a:cs typeface="+mj-cs"/>
            </a:endParaRPr>
          </a:p>
        </p:txBody>
      </p:sp>
      <p:sp>
        <p:nvSpPr>
          <p:cNvPr id="4" name="Rectangle 3"/>
          <p:cNvSpPr/>
          <p:nvPr/>
        </p:nvSpPr>
        <p:spPr>
          <a:xfrm>
            <a:off x="1115616" y="2996952"/>
            <a:ext cx="3240360" cy="108012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3600" b="1" dirty="0">
                <a:solidFill>
                  <a:srgbClr val="0033CC"/>
                </a:solidFill>
                <a:latin typeface="Monotype Koufi" pitchFamily="2" charset="-78"/>
                <a:ea typeface="Monotype Koufi" pitchFamily="2" charset="-78"/>
                <a:cs typeface="+mj-cs"/>
              </a:rPr>
              <a:t>سنة الأخذ بالأسباب</a:t>
            </a:r>
            <a:endParaRPr lang="en-US" sz="3600" b="1" dirty="0">
              <a:solidFill>
                <a:srgbClr val="0033CC"/>
              </a:solidFill>
              <a:latin typeface="Monotype Koufi" pitchFamily="2" charset="-78"/>
              <a:ea typeface="Monotype Koufi" pitchFamily="2" charset="-78"/>
              <a:cs typeface="+mj-cs"/>
            </a:endParaRPr>
          </a:p>
        </p:txBody>
      </p:sp>
      <p:sp>
        <p:nvSpPr>
          <p:cNvPr id="5" name="Rectangle 4"/>
          <p:cNvSpPr/>
          <p:nvPr/>
        </p:nvSpPr>
        <p:spPr>
          <a:xfrm>
            <a:off x="1115616" y="4365104"/>
            <a:ext cx="3240360" cy="108012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3600" b="1" dirty="0">
                <a:solidFill>
                  <a:srgbClr val="0033CC"/>
                </a:solidFill>
                <a:latin typeface="Monotype Koufi" pitchFamily="2" charset="-78"/>
                <a:ea typeface="Monotype Koufi" pitchFamily="2" charset="-78"/>
                <a:cs typeface="+mj-cs"/>
              </a:rPr>
              <a:t>سنة استدامة النعم</a:t>
            </a:r>
            <a:endParaRPr lang="en-US" sz="3600" b="1" dirty="0">
              <a:solidFill>
                <a:srgbClr val="0033CC"/>
              </a:solidFill>
              <a:latin typeface="Monotype Koufi" pitchFamily="2" charset="-78"/>
              <a:ea typeface="Monotype Koufi" pitchFamily="2" charset="-78"/>
              <a:cs typeface="+mj-cs"/>
            </a:endParaRPr>
          </a:p>
        </p:txBody>
      </p:sp>
      <p:sp>
        <p:nvSpPr>
          <p:cNvPr id="6" name="Rectangle 5"/>
          <p:cNvSpPr/>
          <p:nvPr/>
        </p:nvSpPr>
        <p:spPr>
          <a:xfrm>
            <a:off x="1115616" y="5589240"/>
            <a:ext cx="3240360" cy="108012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3600" b="1" dirty="0">
                <a:solidFill>
                  <a:srgbClr val="0033CC"/>
                </a:solidFill>
                <a:latin typeface="Monotype Koufi" pitchFamily="2" charset="-78"/>
                <a:ea typeface="Monotype Koufi" pitchFamily="2" charset="-78"/>
                <a:cs typeface="+mj-cs"/>
              </a:rPr>
              <a:t>سنة الأخلاق</a:t>
            </a:r>
            <a:endParaRPr lang="en-US" sz="3600" b="1" dirty="0">
              <a:solidFill>
                <a:srgbClr val="0033CC"/>
              </a:solidFill>
              <a:latin typeface="Monotype Koufi" pitchFamily="2" charset="-78"/>
              <a:ea typeface="Monotype Koufi" pitchFamily="2" charset="-78"/>
              <a:cs typeface="+mj-cs"/>
            </a:endParaRPr>
          </a:p>
        </p:txBody>
      </p:sp>
    </p:spTree>
    <p:extLst>
      <p:ext uri="{BB962C8B-B14F-4D97-AF65-F5344CB8AC3E}">
        <p14:creationId xmlns:p14="http://schemas.microsoft.com/office/powerpoint/2010/main" val="3320551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114" t="13731" r="4403" b="71307"/>
          <a:stretch/>
        </p:blipFill>
        <p:spPr bwMode="auto">
          <a:xfrm>
            <a:off x="0" y="476671"/>
            <a:ext cx="9144000" cy="113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387" t="11269" r="5539" b="32827"/>
          <a:stretch/>
        </p:blipFill>
        <p:spPr bwMode="auto">
          <a:xfrm>
            <a:off x="0" y="1610699"/>
            <a:ext cx="9140908" cy="440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044606"/>
            <a:ext cx="8820472" cy="56609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400" b="1" dirty="0">
                <a:solidFill>
                  <a:srgbClr val="0033CC"/>
                </a:solidFill>
                <a:latin typeface="Monotype Koufi" pitchFamily="2" charset="-78"/>
                <a:ea typeface="Monotype Koufi" pitchFamily="2" charset="-78"/>
                <a:cs typeface="+mj-cs"/>
              </a:rPr>
              <a:t>1. لكي يخدم بعضهم بعضا 2. يتعاونوا فيما بينهم لتوفير حاجاتهم 3. ليتمكنوا من إعمار الأرض وتحقيق الازدهار والتقدم.</a:t>
            </a:r>
            <a:endParaRPr lang="en-US" sz="2400" b="1" dirty="0">
              <a:solidFill>
                <a:srgbClr val="0033CC"/>
              </a:solidFill>
              <a:latin typeface="Monotype Koufi" pitchFamily="2" charset="-78"/>
              <a:ea typeface="Monotype Koufi" pitchFamily="2" charset="-78"/>
              <a:cs typeface="+mj-cs"/>
            </a:endParaRPr>
          </a:p>
        </p:txBody>
      </p:sp>
      <p:sp>
        <p:nvSpPr>
          <p:cNvPr id="5" name="Rectangle 4"/>
          <p:cNvSpPr/>
          <p:nvPr/>
        </p:nvSpPr>
        <p:spPr>
          <a:xfrm>
            <a:off x="107504" y="3356992"/>
            <a:ext cx="4536504"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400" b="1" dirty="0">
                <a:solidFill>
                  <a:srgbClr val="0033CC"/>
                </a:solidFill>
                <a:latin typeface="Monotype Koufi" pitchFamily="2" charset="-78"/>
                <a:ea typeface="Monotype Koufi" pitchFamily="2" charset="-78"/>
                <a:cs typeface="+mj-cs"/>
              </a:rPr>
              <a:t>أفلا أحب أن أكون عبدا شكورا</a:t>
            </a:r>
            <a:endParaRPr lang="en-US" sz="2400" b="1" dirty="0">
              <a:solidFill>
                <a:srgbClr val="0033CC"/>
              </a:solidFill>
              <a:latin typeface="Monotype Koufi" pitchFamily="2" charset="-78"/>
              <a:ea typeface="Monotype Koufi" pitchFamily="2" charset="-78"/>
              <a:cs typeface="+mj-cs"/>
            </a:endParaRPr>
          </a:p>
        </p:txBody>
      </p:sp>
      <p:sp>
        <p:nvSpPr>
          <p:cNvPr id="6" name="Rectangle 5"/>
          <p:cNvSpPr/>
          <p:nvPr/>
        </p:nvSpPr>
        <p:spPr>
          <a:xfrm>
            <a:off x="107504" y="3811480"/>
            <a:ext cx="3888432" cy="36004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400" b="1" dirty="0">
                <a:solidFill>
                  <a:srgbClr val="0033CC"/>
                </a:solidFill>
                <a:latin typeface="Monotype Koufi" pitchFamily="2" charset="-78"/>
                <a:ea typeface="Monotype Koufi" pitchFamily="2" charset="-78"/>
                <a:cs typeface="+mj-cs"/>
              </a:rPr>
              <a:t>الحرص على شكر الله على نعمه</a:t>
            </a:r>
            <a:endParaRPr lang="en-US" sz="2400" b="1" dirty="0">
              <a:solidFill>
                <a:srgbClr val="0033CC"/>
              </a:solidFill>
              <a:latin typeface="Monotype Koufi" pitchFamily="2" charset="-78"/>
              <a:ea typeface="Monotype Koufi" pitchFamily="2" charset="-78"/>
              <a:cs typeface="+mj-cs"/>
            </a:endParaRPr>
          </a:p>
        </p:txBody>
      </p:sp>
      <p:sp>
        <p:nvSpPr>
          <p:cNvPr id="2" name="Rectangle 1"/>
          <p:cNvSpPr/>
          <p:nvPr/>
        </p:nvSpPr>
        <p:spPr>
          <a:xfrm>
            <a:off x="107505" y="4293096"/>
            <a:ext cx="4896543" cy="57606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400" b="1" dirty="0">
                <a:solidFill>
                  <a:srgbClr val="0033CC"/>
                </a:solidFill>
                <a:latin typeface="Monotype Koufi" pitchFamily="2" charset="-78"/>
                <a:ea typeface="Monotype Koufi" pitchFamily="2" charset="-78"/>
                <a:cs typeface="+mj-cs"/>
              </a:rPr>
              <a:t>كان عليه السلام </a:t>
            </a:r>
            <a:r>
              <a:rPr lang="ar-SA" sz="2400" b="1" dirty="0">
                <a:solidFill>
                  <a:srgbClr val="0033CC"/>
                </a:solidFill>
                <a:latin typeface="Monotype Koufi" pitchFamily="2" charset="-78"/>
                <a:ea typeface="Monotype Koufi" pitchFamily="2" charset="-78"/>
                <a:cs typeface="+mj-cs"/>
              </a:rPr>
              <a:t>يقوم</a:t>
            </a:r>
            <a:r>
              <a:rPr lang="ar-AE" sz="2400" b="1" dirty="0">
                <a:solidFill>
                  <a:srgbClr val="0033CC"/>
                </a:solidFill>
                <a:latin typeface="Monotype Koufi" pitchFamily="2" charset="-78"/>
                <a:ea typeface="Monotype Koufi" pitchFamily="2" charset="-78"/>
                <a:cs typeface="+mj-cs"/>
              </a:rPr>
              <a:t> الليل</a:t>
            </a:r>
            <a:r>
              <a:rPr lang="ar-SA" sz="2400" b="1" dirty="0">
                <a:solidFill>
                  <a:srgbClr val="0033CC"/>
                </a:solidFill>
                <a:latin typeface="Monotype Koufi" pitchFamily="2" charset="-78"/>
                <a:ea typeface="Monotype Koufi" pitchFamily="2" charset="-78"/>
                <a:cs typeface="+mj-cs"/>
              </a:rPr>
              <a:t> قياماً طويلاً حتى </a:t>
            </a:r>
            <a:r>
              <a:rPr lang="ar-AE" sz="2400" b="1" dirty="0">
                <a:solidFill>
                  <a:srgbClr val="0033CC"/>
                </a:solidFill>
                <a:latin typeface="Monotype Koufi" pitchFamily="2" charset="-78"/>
                <a:ea typeface="Monotype Koufi" pitchFamily="2" charset="-78"/>
                <a:cs typeface="+mj-cs"/>
              </a:rPr>
              <a:t>تورمت</a:t>
            </a:r>
            <a:r>
              <a:rPr lang="ar-SA" sz="2400" b="1" dirty="0">
                <a:solidFill>
                  <a:srgbClr val="0033CC"/>
                </a:solidFill>
                <a:latin typeface="Monotype Koufi" pitchFamily="2" charset="-78"/>
                <a:ea typeface="Monotype Koufi" pitchFamily="2" charset="-78"/>
                <a:cs typeface="+mj-cs"/>
              </a:rPr>
              <a:t> قدماه</a:t>
            </a:r>
            <a:r>
              <a:rPr lang="ar-AE" sz="2400" b="1" dirty="0">
                <a:solidFill>
                  <a:srgbClr val="0033CC"/>
                </a:solidFill>
                <a:latin typeface="Monotype Koufi" pitchFamily="2" charset="-78"/>
                <a:ea typeface="Monotype Koufi" pitchFamily="2" charset="-78"/>
                <a:cs typeface="+mj-cs"/>
              </a:rPr>
              <a:t>.</a:t>
            </a:r>
            <a:r>
              <a:rPr lang="ar-SA" sz="2400" b="1" dirty="0">
                <a:solidFill>
                  <a:srgbClr val="0033CC"/>
                </a:solidFill>
                <a:latin typeface="Monotype Koufi" pitchFamily="2" charset="-78"/>
                <a:ea typeface="Monotype Koufi" pitchFamily="2" charset="-78"/>
                <a:cs typeface="+mj-cs"/>
              </a:rPr>
              <a:t> </a:t>
            </a:r>
            <a:endParaRPr lang="en-US" sz="2400" b="1" dirty="0">
              <a:solidFill>
                <a:srgbClr val="0033CC"/>
              </a:solidFill>
              <a:latin typeface="Monotype Koufi" pitchFamily="2" charset="-78"/>
              <a:ea typeface="Monotype Koufi" pitchFamily="2" charset="-78"/>
              <a:cs typeface="+mj-cs"/>
            </a:endParaRPr>
          </a:p>
        </p:txBody>
      </p:sp>
      <p:sp>
        <p:nvSpPr>
          <p:cNvPr id="8" name="Rectangle 7"/>
          <p:cNvSpPr/>
          <p:nvPr/>
        </p:nvSpPr>
        <p:spPr>
          <a:xfrm>
            <a:off x="107504" y="5589240"/>
            <a:ext cx="8928991" cy="57606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3200" b="1" dirty="0">
                <a:solidFill>
                  <a:srgbClr val="0033CC"/>
                </a:solidFill>
                <a:latin typeface="Monotype Koufi" pitchFamily="2" charset="-78"/>
                <a:ea typeface="Monotype Koufi" pitchFamily="2" charset="-78"/>
                <a:cs typeface="+mj-cs"/>
              </a:rPr>
              <a:t>السعي والاجتهاد لتحقيق هدف مشروع.</a:t>
            </a:r>
            <a:r>
              <a:rPr lang="ar-SA" sz="3200" b="1" dirty="0">
                <a:solidFill>
                  <a:srgbClr val="0033CC"/>
                </a:solidFill>
                <a:latin typeface="Monotype Koufi" pitchFamily="2" charset="-78"/>
                <a:ea typeface="Monotype Koufi" pitchFamily="2" charset="-78"/>
                <a:cs typeface="+mj-cs"/>
              </a:rPr>
              <a:t> </a:t>
            </a:r>
            <a:endParaRPr lang="en-US" sz="3200" b="1" dirty="0">
              <a:solidFill>
                <a:srgbClr val="0033CC"/>
              </a:solidFill>
              <a:latin typeface="Monotype Koufi" pitchFamily="2" charset="-78"/>
              <a:ea typeface="Monotype Koufi" pitchFamily="2" charset="-78"/>
              <a:cs typeface="+mj-cs"/>
            </a:endParaRPr>
          </a:p>
        </p:txBody>
      </p:sp>
    </p:spTree>
    <p:extLst>
      <p:ext uri="{BB962C8B-B14F-4D97-AF65-F5344CB8AC3E}">
        <p14:creationId xmlns:p14="http://schemas.microsoft.com/office/powerpoint/2010/main" val="291606187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99" t="14696" r="5653" b="14092"/>
          <a:stretch/>
        </p:blipFill>
        <p:spPr bwMode="auto">
          <a:xfrm>
            <a:off x="93293" y="188640"/>
            <a:ext cx="9016993" cy="557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56506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67" t="13066" r="11097" b="44840"/>
          <a:stretch/>
        </p:blipFill>
        <p:spPr bwMode="auto">
          <a:xfrm>
            <a:off x="0" y="25183"/>
            <a:ext cx="9144000" cy="340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67" t="57623" r="11097" b="13907"/>
          <a:stretch/>
        </p:blipFill>
        <p:spPr bwMode="auto">
          <a:xfrm>
            <a:off x="0" y="3445024"/>
            <a:ext cx="914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95537" y="5570512"/>
            <a:ext cx="5292079" cy="45077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r" rtl="1"/>
            <a:r>
              <a:rPr lang="ar-AE" b="1" dirty="0">
                <a:solidFill>
                  <a:srgbClr val="0033CC"/>
                </a:solidFill>
                <a:latin typeface="Monotype Koufi" pitchFamily="2" charset="-78"/>
                <a:ea typeface="Monotype Koufi" pitchFamily="2" charset="-78"/>
                <a:cs typeface="+mj-cs"/>
              </a:rPr>
              <a:t>جميع  القوانين التي تحكم العالم مرتبطة بـإرادة الله تعالى فهو الذي خلق الكون وخلق كل شيء</a:t>
            </a:r>
            <a:endParaRPr lang="en-US" b="1" dirty="0">
              <a:solidFill>
                <a:srgbClr val="0033CC"/>
              </a:solidFill>
              <a:latin typeface="Monotype Koufi" pitchFamily="2" charset="-78"/>
              <a:ea typeface="Monotype Koufi" pitchFamily="2" charset="-78"/>
              <a:cs typeface="+mj-cs"/>
            </a:endParaRPr>
          </a:p>
        </p:txBody>
      </p:sp>
      <p:sp>
        <p:nvSpPr>
          <p:cNvPr id="10" name="Rectangle 9"/>
          <p:cNvSpPr/>
          <p:nvPr/>
        </p:nvSpPr>
        <p:spPr>
          <a:xfrm>
            <a:off x="395536" y="6190564"/>
            <a:ext cx="2646039" cy="47879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000" b="1" dirty="0">
                <a:solidFill>
                  <a:srgbClr val="FF0000"/>
                </a:solidFill>
                <a:latin typeface="Monotype Koufi" pitchFamily="2" charset="-78"/>
                <a:ea typeface="Monotype Koufi" pitchFamily="2" charset="-78"/>
                <a:cs typeface="+mj-cs"/>
              </a:rPr>
              <a:t>السنن الاجتماعية في البشر.</a:t>
            </a:r>
            <a:endParaRPr lang="en-US" sz="2000" b="1" dirty="0">
              <a:solidFill>
                <a:srgbClr val="FF0000"/>
              </a:solidFill>
              <a:latin typeface="Monotype Koufi" pitchFamily="2" charset="-78"/>
              <a:ea typeface="Monotype Koufi" pitchFamily="2" charset="-78"/>
              <a:cs typeface="+mj-cs"/>
            </a:endParaRPr>
          </a:p>
        </p:txBody>
      </p:sp>
      <p:sp>
        <p:nvSpPr>
          <p:cNvPr id="11" name="Rectangle 10"/>
          <p:cNvSpPr/>
          <p:nvPr/>
        </p:nvSpPr>
        <p:spPr>
          <a:xfrm>
            <a:off x="3143288" y="6190564"/>
            <a:ext cx="2574032" cy="47879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000" b="1" dirty="0">
                <a:solidFill>
                  <a:srgbClr val="FF0000"/>
                </a:solidFill>
                <a:latin typeface="Monotype Koufi" pitchFamily="2" charset="-78"/>
                <a:ea typeface="Monotype Koufi" pitchFamily="2" charset="-78"/>
                <a:cs typeface="+mj-cs"/>
              </a:rPr>
              <a:t>السنن </a:t>
            </a:r>
            <a:r>
              <a:rPr lang="ar-SA" sz="2000" b="1" dirty="0">
                <a:solidFill>
                  <a:srgbClr val="FF0000"/>
                </a:solidFill>
                <a:latin typeface="Monotype Koufi" pitchFamily="2" charset="-78"/>
                <a:ea typeface="Monotype Koufi" pitchFamily="2" charset="-78"/>
                <a:cs typeface="+mj-cs"/>
              </a:rPr>
              <a:t>الكونية</a:t>
            </a:r>
            <a:r>
              <a:rPr lang="ar-AE" sz="2000" b="1" dirty="0">
                <a:solidFill>
                  <a:srgbClr val="FF0000"/>
                </a:solidFill>
                <a:latin typeface="Monotype Koufi" pitchFamily="2" charset="-78"/>
                <a:ea typeface="Monotype Koufi" pitchFamily="2" charset="-78"/>
                <a:cs typeface="+mj-cs"/>
              </a:rPr>
              <a:t> تكون في المخلوقات والجمادات.</a:t>
            </a:r>
            <a:r>
              <a:rPr lang="en-US" sz="2000" b="1" dirty="0">
                <a:solidFill>
                  <a:srgbClr val="FF0000"/>
                </a:solidFill>
                <a:latin typeface="Monotype Koufi" pitchFamily="2" charset="-78"/>
                <a:ea typeface="Monotype Koufi" pitchFamily="2" charset="-78"/>
                <a:cs typeface="+mj-cs"/>
              </a:rPr>
              <a:t> </a:t>
            </a:r>
          </a:p>
        </p:txBody>
      </p:sp>
    </p:spTree>
    <p:extLst>
      <p:ext uri="{BB962C8B-B14F-4D97-AF65-F5344CB8AC3E}">
        <p14:creationId xmlns:p14="http://schemas.microsoft.com/office/powerpoint/2010/main" val="24503520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14" t="11742" r="2699" b="29889"/>
          <a:stretch/>
        </p:blipFill>
        <p:spPr bwMode="auto">
          <a:xfrm>
            <a:off x="94781" y="332656"/>
            <a:ext cx="899160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4797152"/>
            <a:ext cx="8979047" cy="45077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3600" b="1" dirty="0">
                <a:solidFill>
                  <a:srgbClr val="0033CC"/>
                </a:solidFill>
                <a:latin typeface="Monotype Koufi" pitchFamily="2" charset="-78"/>
                <a:ea typeface="Monotype Koufi" pitchFamily="2" charset="-78"/>
                <a:cs typeface="+mj-cs"/>
              </a:rPr>
              <a:t>لأهميتها وتاثيرها الشديد على المجتمع الإنساني.</a:t>
            </a:r>
            <a:endParaRPr lang="en-US" sz="3600" b="1" dirty="0">
              <a:solidFill>
                <a:srgbClr val="0033CC"/>
              </a:solidFill>
              <a:latin typeface="Monotype Koufi" pitchFamily="2" charset="-78"/>
              <a:ea typeface="Monotype Koufi" pitchFamily="2" charset="-78"/>
              <a:cs typeface="+mj-cs"/>
            </a:endParaRPr>
          </a:p>
        </p:txBody>
      </p:sp>
    </p:spTree>
    <p:extLst>
      <p:ext uri="{BB962C8B-B14F-4D97-AF65-F5344CB8AC3E}">
        <p14:creationId xmlns:p14="http://schemas.microsoft.com/office/powerpoint/2010/main" val="5340805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30" t="18750" r="4687" b="32464"/>
          <a:stretch/>
        </p:blipFill>
        <p:spPr bwMode="auto">
          <a:xfrm>
            <a:off x="179512" y="793692"/>
            <a:ext cx="8825345"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5863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13" t="12879" r="1988" b="30268"/>
          <a:stretch/>
        </p:blipFill>
        <p:spPr bwMode="auto">
          <a:xfrm>
            <a:off x="83128" y="0"/>
            <a:ext cx="9060872" cy="415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376" t="12687" r="1875" b="58902"/>
          <a:stretch/>
        </p:blipFill>
        <p:spPr bwMode="auto">
          <a:xfrm>
            <a:off x="0" y="4293096"/>
            <a:ext cx="9144000" cy="207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128" y="1340768"/>
            <a:ext cx="8737344" cy="50405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3600" b="1" dirty="0">
                <a:solidFill>
                  <a:srgbClr val="0033CC"/>
                </a:solidFill>
                <a:latin typeface="Monotype Koufi" pitchFamily="2" charset="-78"/>
                <a:ea typeface="Monotype Koufi" pitchFamily="2" charset="-78"/>
                <a:cs typeface="+mj-cs"/>
              </a:rPr>
              <a:t>تحقيق الإصلاح وإقامة العدل في المجتمع.</a:t>
            </a:r>
            <a:r>
              <a:rPr lang="en-US" sz="3600" b="1" dirty="0">
                <a:solidFill>
                  <a:srgbClr val="0033CC"/>
                </a:solidFill>
                <a:latin typeface="Monotype Koufi" pitchFamily="2" charset="-78"/>
                <a:ea typeface="Monotype Koufi" pitchFamily="2" charset="-78"/>
                <a:cs typeface="+mj-cs"/>
              </a:rPr>
              <a:t> </a:t>
            </a:r>
            <a:r>
              <a:rPr lang="ar-AE" sz="3600" b="1" dirty="0">
                <a:solidFill>
                  <a:srgbClr val="0033CC"/>
                </a:solidFill>
                <a:latin typeface="Monotype Koufi" pitchFamily="2" charset="-78"/>
                <a:ea typeface="Monotype Koufi" pitchFamily="2" charset="-78"/>
                <a:cs typeface="+mj-cs"/>
              </a:rPr>
              <a:t> </a:t>
            </a:r>
            <a:endParaRPr lang="en-US" sz="3600" b="1" dirty="0">
              <a:solidFill>
                <a:srgbClr val="0033CC"/>
              </a:solidFill>
              <a:latin typeface="Monotype Koufi" pitchFamily="2" charset="-78"/>
              <a:ea typeface="Monotype Koufi" pitchFamily="2" charset="-78"/>
              <a:cs typeface="+mj-cs"/>
            </a:endParaRPr>
          </a:p>
        </p:txBody>
      </p:sp>
      <p:sp>
        <p:nvSpPr>
          <p:cNvPr id="3" name="Rectangle 2"/>
          <p:cNvSpPr/>
          <p:nvPr/>
        </p:nvSpPr>
        <p:spPr>
          <a:xfrm>
            <a:off x="83128" y="3429000"/>
            <a:ext cx="8953368" cy="72995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3600" b="1" dirty="0">
                <a:solidFill>
                  <a:srgbClr val="0033CC"/>
                </a:solidFill>
                <a:latin typeface="Monotype Koufi" pitchFamily="2" charset="-78"/>
                <a:ea typeface="Monotype Koufi" pitchFamily="2" charset="-78"/>
                <a:cs typeface="+mj-cs"/>
              </a:rPr>
              <a:t>انحراف الأبناء، والتخلف الدراسي.</a:t>
            </a:r>
            <a:endParaRPr lang="en-US" sz="3600" b="1" dirty="0">
              <a:solidFill>
                <a:srgbClr val="0033CC"/>
              </a:solidFill>
              <a:latin typeface="Monotype Koufi" pitchFamily="2" charset="-78"/>
              <a:ea typeface="Monotype Koufi" pitchFamily="2" charset="-78"/>
              <a:cs typeface="+mj-cs"/>
            </a:endParaRPr>
          </a:p>
        </p:txBody>
      </p:sp>
      <p:sp>
        <p:nvSpPr>
          <p:cNvPr id="4" name="Rectangle 3"/>
          <p:cNvSpPr/>
          <p:nvPr/>
        </p:nvSpPr>
        <p:spPr>
          <a:xfrm>
            <a:off x="83128" y="5585172"/>
            <a:ext cx="8737344" cy="86816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400" b="1" dirty="0">
                <a:solidFill>
                  <a:srgbClr val="0033CC"/>
                </a:solidFill>
                <a:latin typeface="Monotype Koufi" pitchFamily="2" charset="-78"/>
                <a:ea typeface="Monotype Koufi" pitchFamily="2" charset="-78"/>
                <a:cs typeface="+mj-cs"/>
              </a:rPr>
              <a:t>(1) تجنب رفاق السوء. (2) سن قوانين صارمة تتضمن أقسى العقوبات لمن يتاجر أو يزرع أو يتعاطى المخدرات. (3) اقامة الندوات وتوزيع نشرات خاصة ، لتعريف الشباب بأضرار المخدرات .</a:t>
            </a:r>
            <a:endParaRPr lang="en-US" sz="2400" b="1" dirty="0">
              <a:solidFill>
                <a:srgbClr val="0033CC"/>
              </a:solidFill>
              <a:latin typeface="Monotype Koufi" pitchFamily="2" charset="-78"/>
              <a:ea typeface="Monotype Koufi" pitchFamily="2" charset="-78"/>
              <a:cs typeface="+mj-cs"/>
            </a:endParaRPr>
          </a:p>
        </p:txBody>
      </p:sp>
    </p:spTree>
    <p:extLst>
      <p:ext uri="{BB962C8B-B14F-4D97-AF65-F5344CB8AC3E}">
        <p14:creationId xmlns:p14="http://schemas.microsoft.com/office/powerpoint/2010/main" val="34432482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82" t="14962" r="4119" b="9624"/>
          <a:stretch/>
        </p:blipFill>
        <p:spPr bwMode="auto">
          <a:xfrm>
            <a:off x="123174" y="0"/>
            <a:ext cx="8913322"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7545" y="4887172"/>
            <a:ext cx="7668344" cy="43204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3600" b="1" dirty="0">
                <a:solidFill>
                  <a:srgbClr val="FF0000"/>
                </a:solidFill>
                <a:latin typeface="Monotype Koufi" pitchFamily="2" charset="-78"/>
                <a:ea typeface="Monotype Koufi" pitchFamily="2" charset="-78"/>
                <a:cs typeface="+mj-cs"/>
              </a:rPr>
              <a:t>ترديد قول الحمد لله معترفا و مقتنعًا بها.</a:t>
            </a:r>
            <a:endParaRPr lang="en-US" sz="3600" b="1" dirty="0">
              <a:solidFill>
                <a:srgbClr val="FF0000"/>
              </a:solidFill>
              <a:latin typeface="Monotype Koufi" pitchFamily="2" charset="-78"/>
              <a:ea typeface="Monotype Koufi" pitchFamily="2" charset="-78"/>
              <a:cs typeface="+mj-cs"/>
            </a:endParaRPr>
          </a:p>
        </p:txBody>
      </p:sp>
      <p:sp>
        <p:nvSpPr>
          <p:cNvPr id="3" name="Rectangle 2"/>
          <p:cNvSpPr/>
          <p:nvPr/>
        </p:nvSpPr>
        <p:spPr>
          <a:xfrm>
            <a:off x="251520" y="5319221"/>
            <a:ext cx="7884368" cy="6300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800" b="1" dirty="0">
                <a:solidFill>
                  <a:srgbClr val="0033CC"/>
                </a:solidFill>
                <a:latin typeface="Monotype Koufi" pitchFamily="2" charset="-78"/>
                <a:ea typeface="Monotype Koufi" pitchFamily="2" charset="-78"/>
                <a:cs typeface="+mj-cs"/>
              </a:rPr>
              <a:t>استخدام هذه النِّعم في الإنفاق والتصدق على المحتاجين.</a:t>
            </a:r>
            <a:endParaRPr lang="en-US" sz="2800" b="1" dirty="0">
              <a:solidFill>
                <a:srgbClr val="0033CC"/>
              </a:solidFill>
              <a:latin typeface="Monotype Koufi" pitchFamily="2" charset="-78"/>
              <a:ea typeface="Monotype Koufi" pitchFamily="2" charset="-78"/>
              <a:cs typeface="+mj-cs"/>
            </a:endParaRPr>
          </a:p>
        </p:txBody>
      </p:sp>
    </p:spTree>
    <p:extLst>
      <p:ext uri="{BB962C8B-B14F-4D97-AF65-F5344CB8AC3E}">
        <p14:creationId xmlns:p14="http://schemas.microsoft.com/office/powerpoint/2010/main" val="19627718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30" t="16667" r="1704" b="48374"/>
          <a:stretch/>
        </p:blipFill>
        <p:spPr bwMode="auto">
          <a:xfrm>
            <a:off x="183441" y="135391"/>
            <a:ext cx="8960559" cy="307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543" t="14109" r="2087" b="57409"/>
          <a:stretch/>
        </p:blipFill>
        <p:spPr bwMode="auto">
          <a:xfrm>
            <a:off x="0" y="3356992"/>
            <a:ext cx="9095213"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948264" y="1674183"/>
            <a:ext cx="1613069" cy="53068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800" b="1" dirty="0">
                <a:solidFill>
                  <a:srgbClr val="0033CC"/>
                </a:solidFill>
                <a:latin typeface="Monotype Koufi" pitchFamily="2" charset="-78"/>
                <a:ea typeface="Monotype Koufi" pitchFamily="2" charset="-78"/>
                <a:cs typeface="+mj-cs"/>
              </a:rPr>
              <a:t>نِعمة البصر</a:t>
            </a:r>
            <a:endParaRPr lang="en-US" sz="2800" b="1" dirty="0">
              <a:solidFill>
                <a:srgbClr val="0033CC"/>
              </a:solidFill>
              <a:latin typeface="Monotype Koufi" pitchFamily="2" charset="-78"/>
              <a:ea typeface="Monotype Koufi" pitchFamily="2" charset="-78"/>
              <a:cs typeface="+mj-cs"/>
            </a:endParaRPr>
          </a:p>
        </p:txBody>
      </p:sp>
      <p:sp>
        <p:nvSpPr>
          <p:cNvPr id="3" name="Rectangle 2"/>
          <p:cNvSpPr/>
          <p:nvPr/>
        </p:nvSpPr>
        <p:spPr>
          <a:xfrm>
            <a:off x="6948265" y="2420888"/>
            <a:ext cx="1613068" cy="52322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400" b="1" dirty="0">
                <a:solidFill>
                  <a:srgbClr val="0033CC"/>
                </a:solidFill>
                <a:latin typeface="Monotype Koufi" pitchFamily="2" charset="-78"/>
                <a:ea typeface="Monotype Koufi" pitchFamily="2" charset="-78"/>
                <a:cs typeface="+mj-cs"/>
              </a:rPr>
              <a:t>نِعمة الكلام واللسان</a:t>
            </a:r>
            <a:endParaRPr lang="en-US" sz="2400" b="1" dirty="0">
              <a:solidFill>
                <a:srgbClr val="0033CC"/>
              </a:solidFill>
              <a:latin typeface="Monotype Koufi" pitchFamily="2" charset="-78"/>
              <a:ea typeface="Monotype Koufi" pitchFamily="2" charset="-78"/>
              <a:cs typeface="+mj-cs"/>
            </a:endParaRPr>
          </a:p>
        </p:txBody>
      </p:sp>
      <p:sp>
        <p:nvSpPr>
          <p:cNvPr id="4" name="Rectangle 3"/>
          <p:cNvSpPr/>
          <p:nvPr/>
        </p:nvSpPr>
        <p:spPr>
          <a:xfrm>
            <a:off x="5292080" y="1556793"/>
            <a:ext cx="1512169" cy="72128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2400" b="1" dirty="0">
                <a:solidFill>
                  <a:srgbClr val="0033CC"/>
                </a:solidFill>
                <a:latin typeface="Monotype Koufi" pitchFamily="2" charset="-78"/>
                <a:ea typeface="Monotype Koufi" pitchFamily="2" charset="-78"/>
                <a:cs typeface="+mj-cs"/>
              </a:rPr>
              <a:t>نِعمة التذوّق</a:t>
            </a:r>
            <a:endParaRPr lang="en-US" sz="2400" b="1" dirty="0">
              <a:solidFill>
                <a:srgbClr val="0033CC"/>
              </a:solidFill>
              <a:latin typeface="Monotype Koufi" pitchFamily="2" charset="-78"/>
              <a:ea typeface="Monotype Koufi" pitchFamily="2" charset="-78"/>
              <a:cs typeface="+mj-cs"/>
            </a:endParaRPr>
          </a:p>
        </p:txBody>
      </p:sp>
      <p:sp>
        <p:nvSpPr>
          <p:cNvPr id="5" name="Rectangle 4"/>
          <p:cNvSpPr/>
          <p:nvPr/>
        </p:nvSpPr>
        <p:spPr>
          <a:xfrm>
            <a:off x="5292080" y="2420888"/>
            <a:ext cx="1512169" cy="52322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3200" b="1" dirty="0">
                <a:solidFill>
                  <a:srgbClr val="0033CC"/>
                </a:solidFill>
                <a:latin typeface="Monotype Koufi" pitchFamily="2" charset="-78"/>
                <a:ea typeface="Monotype Koufi" pitchFamily="2" charset="-78"/>
                <a:cs typeface="+mj-cs"/>
              </a:rPr>
              <a:t>نِعمة الشمّ</a:t>
            </a:r>
            <a:endParaRPr lang="en-US" sz="3200" b="1" dirty="0">
              <a:solidFill>
                <a:srgbClr val="0033CC"/>
              </a:solidFill>
              <a:latin typeface="Monotype Koufi" pitchFamily="2" charset="-78"/>
              <a:ea typeface="Monotype Koufi" pitchFamily="2" charset="-78"/>
              <a:cs typeface="+mj-cs"/>
            </a:endParaRPr>
          </a:p>
        </p:txBody>
      </p:sp>
      <p:sp>
        <p:nvSpPr>
          <p:cNvPr id="6" name="Rectangle 5"/>
          <p:cNvSpPr/>
          <p:nvPr/>
        </p:nvSpPr>
        <p:spPr>
          <a:xfrm>
            <a:off x="3690539" y="1617873"/>
            <a:ext cx="1454611" cy="58477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3600" b="1" dirty="0">
                <a:solidFill>
                  <a:srgbClr val="0033CC"/>
                </a:solidFill>
                <a:latin typeface="Monotype Koufi" pitchFamily="2" charset="-78"/>
                <a:ea typeface="Monotype Koufi" pitchFamily="2" charset="-78"/>
                <a:cs typeface="+mj-cs"/>
              </a:rPr>
              <a:t>الرموش</a:t>
            </a:r>
            <a:endParaRPr lang="en-US" sz="3600" b="1" dirty="0">
              <a:solidFill>
                <a:srgbClr val="0033CC"/>
              </a:solidFill>
              <a:latin typeface="Monotype Koufi" pitchFamily="2" charset="-78"/>
              <a:ea typeface="Monotype Koufi" pitchFamily="2" charset="-78"/>
              <a:cs typeface="+mj-cs"/>
            </a:endParaRPr>
          </a:p>
        </p:txBody>
      </p:sp>
      <p:sp>
        <p:nvSpPr>
          <p:cNvPr id="9" name="Rectangle 8"/>
          <p:cNvSpPr/>
          <p:nvPr/>
        </p:nvSpPr>
        <p:spPr>
          <a:xfrm>
            <a:off x="3690540" y="2390110"/>
            <a:ext cx="1454611" cy="58477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3200" b="1" dirty="0">
                <a:solidFill>
                  <a:srgbClr val="0033CC"/>
                </a:solidFill>
                <a:latin typeface="Monotype Koufi" pitchFamily="2" charset="-78"/>
                <a:ea typeface="Monotype Koufi" pitchFamily="2" charset="-78"/>
                <a:cs typeface="+mj-cs"/>
              </a:rPr>
              <a:t>الحاجبان</a:t>
            </a:r>
            <a:endParaRPr lang="en-US" sz="3200" b="1" dirty="0">
              <a:solidFill>
                <a:srgbClr val="0033CC"/>
              </a:solidFill>
              <a:latin typeface="Monotype Koufi" pitchFamily="2" charset="-78"/>
              <a:ea typeface="Monotype Koufi" pitchFamily="2" charset="-78"/>
              <a:cs typeface="+mj-cs"/>
            </a:endParaRPr>
          </a:p>
        </p:txBody>
      </p:sp>
      <p:sp>
        <p:nvSpPr>
          <p:cNvPr id="10" name="Rectangle 9"/>
          <p:cNvSpPr/>
          <p:nvPr/>
        </p:nvSpPr>
        <p:spPr>
          <a:xfrm>
            <a:off x="1974954" y="1628800"/>
            <a:ext cx="1454611" cy="58477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4000" b="1" dirty="0">
                <a:solidFill>
                  <a:srgbClr val="0033CC"/>
                </a:solidFill>
                <a:latin typeface="Monotype Koufi" pitchFamily="2" charset="-78"/>
                <a:ea typeface="Monotype Koufi" pitchFamily="2" charset="-78"/>
                <a:cs typeface="+mj-cs"/>
              </a:rPr>
              <a:t>الذقن</a:t>
            </a:r>
            <a:endParaRPr lang="en-US" sz="4000" b="1" dirty="0">
              <a:solidFill>
                <a:srgbClr val="0033CC"/>
              </a:solidFill>
              <a:latin typeface="Monotype Koufi" pitchFamily="2" charset="-78"/>
              <a:ea typeface="Monotype Koufi" pitchFamily="2" charset="-78"/>
              <a:cs typeface="+mj-cs"/>
            </a:endParaRPr>
          </a:p>
        </p:txBody>
      </p:sp>
      <p:sp>
        <p:nvSpPr>
          <p:cNvPr id="11" name="Rectangle 10"/>
          <p:cNvSpPr/>
          <p:nvPr/>
        </p:nvSpPr>
        <p:spPr>
          <a:xfrm>
            <a:off x="1974954" y="2420888"/>
            <a:ext cx="1454611" cy="58477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4000" b="1" dirty="0">
                <a:solidFill>
                  <a:srgbClr val="0033CC"/>
                </a:solidFill>
                <a:latin typeface="Monotype Koufi" pitchFamily="2" charset="-78"/>
                <a:ea typeface="Monotype Koufi" pitchFamily="2" charset="-78"/>
                <a:cs typeface="+mj-cs"/>
              </a:rPr>
              <a:t>الفك</a:t>
            </a:r>
            <a:endParaRPr lang="en-US" sz="4000" b="1" dirty="0">
              <a:solidFill>
                <a:srgbClr val="0033CC"/>
              </a:solidFill>
              <a:latin typeface="Monotype Koufi" pitchFamily="2" charset="-78"/>
              <a:ea typeface="Monotype Koufi" pitchFamily="2" charset="-78"/>
              <a:cs typeface="+mj-cs"/>
            </a:endParaRPr>
          </a:p>
        </p:txBody>
      </p:sp>
      <p:sp>
        <p:nvSpPr>
          <p:cNvPr id="12" name="Rectangle 11"/>
          <p:cNvSpPr/>
          <p:nvPr/>
        </p:nvSpPr>
        <p:spPr>
          <a:xfrm>
            <a:off x="323528" y="1647136"/>
            <a:ext cx="1454611" cy="58477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3600" b="1" dirty="0">
                <a:solidFill>
                  <a:srgbClr val="0033CC"/>
                </a:solidFill>
                <a:latin typeface="Monotype Koufi" pitchFamily="2" charset="-78"/>
                <a:ea typeface="Monotype Koufi" pitchFamily="2" charset="-78"/>
                <a:cs typeface="+mj-cs"/>
              </a:rPr>
              <a:t>الجبهة</a:t>
            </a:r>
            <a:endParaRPr lang="en-US" sz="3600" b="1" dirty="0">
              <a:solidFill>
                <a:srgbClr val="0033CC"/>
              </a:solidFill>
              <a:latin typeface="Monotype Koufi" pitchFamily="2" charset="-78"/>
              <a:ea typeface="Monotype Koufi" pitchFamily="2" charset="-78"/>
              <a:cs typeface="+mj-cs"/>
            </a:endParaRPr>
          </a:p>
        </p:txBody>
      </p:sp>
      <p:sp>
        <p:nvSpPr>
          <p:cNvPr id="13" name="Rectangle 12"/>
          <p:cNvSpPr/>
          <p:nvPr/>
        </p:nvSpPr>
        <p:spPr>
          <a:xfrm>
            <a:off x="309077" y="2412177"/>
            <a:ext cx="1454611" cy="58477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3600" b="1" dirty="0">
                <a:solidFill>
                  <a:srgbClr val="0033CC"/>
                </a:solidFill>
                <a:latin typeface="Monotype Koufi" pitchFamily="2" charset="-78"/>
                <a:ea typeface="Monotype Koufi" pitchFamily="2" charset="-78"/>
                <a:cs typeface="+mj-cs"/>
              </a:rPr>
              <a:t>الوجنة</a:t>
            </a:r>
            <a:endParaRPr lang="en-US" sz="3600" b="1" dirty="0">
              <a:solidFill>
                <a:srgbClr val="0033CC"/>
              </a:solidFill>
              <a:latin typeface="Monotype Koufi" pitchFamily="2" charset="-78"/>
              <a:ea typeface="Monotype Koufi" pitchFamily="2" charset="-78"/>
              <a:cs typeface="+mj-cs"/>
            </a:endParaRPr>
          </a:p>
        </p:txBody>
      </p:sp>
      <p:sp>
        <p:nvSpPr>
          <p:cNvPr id="7" name="Rectangle 6"/>
          <p:cNvSpPr/>
          <p:nvPr/>
        </p:nvSpPr>
        <p:spPr>
          <a:xfrm>
            <a:off x="0" y="5161350"/>
            <a:ext cx="8820472" cy="78793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3200" b="1" dirty="0">
                <a:solidFill>
                  <a:srgbClr val="0033CC"/>
                </a:solidFill>
                <a:latin typeface="Monotype Koufi" pitchFamily="2" charset="-78"/>
                <a:ea typeface="Monotype Koufi" pitchFamily="2" charset="-78"/>
                <a:cs typeface="+mj-cs"/>
              </a:rPr>
              <a:t>دلالة على أن نعم الله تعالى على الإنسان كثيرة، ولا تحصى، ولا يمكن حصرها.</a:t>
            </a:r>
            <a:endParaRPr lang="en-US" sz="3200" b="1" dirty="0">
              <a:solidFill>
                <a:srgbClr val="0033CC"/>
              </a:solidFill>
              <a:latin typeface="Monotype Koufi" pitchFamily="2" charset="-78"/>
              <a:ea typeface="Monotype Koufi" pitchFamily="2" charset="-78"/>
              <a:cs typeface="+mj-cs"/>
            </a:endParaRPr>
          </a:p>
        </p:txBody>
      </p:sp>
    </p:spTree>
    <p:extLst>
      <p:ext uri="{BB962C8B-B14F-4D97-AF65-F5344CB8AC3E}">
        <p14:creationId xmlns:p14="http://schemas.microsoft.com/office/powerpoint/2010/main" val="28460083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ppt_w</p:attrName>
                                        </p:attrNameLst>
                                      </p:cBhvr>
                                      <p:tavLst>
                                        <p:tav tm="0">
                                          <p:val>
                                            <p:fltVal val="0"/>
                                          </p:val>
                                        </p:tav>
                                        <p:tav tm="100000">
                                          <p:val>
                                            <p:strVal val="#ppt_w"/>
                                          </p:val>
                                        </p:tav>
                                      </p:tavLst>
                                    </p:anim>
                                    <p:anim calcmode="lin" valueType="num">
                                      <p:cBhvr>
                                        <p:cTn id="60" dur="500" fill="hold"/>
                                        <p:tgtEl>
                                          <p:spTgt spid="7"/>
                                        </p:tgtEl>
                                        <p:attrNameLst>
                                          <p:attrName>ppt_h</p:attrName>
                                        </p:attrNameLst>
                                      </p:cBhvr>
                                      <p:tavLst>
                                        <p:tav tm="0">
                                          <p:val>
                                            <p:fltVal val="0"/>
                                          </p:val>
                                        </p:tav>
                                        <p:tav tm="100000">
                                          <p:val>
                                            <p:strVal val="#ppt_h"/>
                                          </p:val>
                                        </p:tav>
                                      </p:tavLst>
                                    </p:anim>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animBg="1"/>
      <p:bldP spid="10" grpId="0" animBg="1"/>
      <p:bldP spid="11" grpId="0" animBg="1"/>
      <p:bldP spid="12" grpId="0" animBg="1"/>
      <p:bldP spid="13"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63" t="13861" r="1928" b="21934"/>
          <a:stretch/>
        </p:blipFill>
        <p:spPr bwMode="auto">
          <a:xfrm>
            <a:off x="22060" y="260648"/>
            <a:ext cx="9130146"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2128500"/>
            <a:ext cx="2592288" cy="1876564"/>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3600" b="1" dirty="0">
                <a:solidFill>
                  <a:srgbClr val="0033CC"/>
                </a:solidFill>
                <a:latin typeface="Monotype Koufi" pitchFamily="2" charset="-78"/>
                <a:ea typeface="Monotype Koufi" pitchFamily="2" charset="-78"/>
                <a:cs typeface="+mj-cs"/>
              </a:rPr>
              <a:t>الكفر بالله تعالى</a:t>
            </a:r>
            <a:endParaRPr lang="en-US" sz="3600" b="1" dirty="0">
              <a:solidFill>
                <a:srgbClr val="0033CC"/>
              </a:solidFill>
              <a:latin typeface="Monotype Koufi" pitchFamily="2" charset="-78"/>
              <a:ea typeface="Monotype Koufi" pitchFamily="2" charset="-78"/>
              <a:cs typeface="+mj-cs"/>
            </a:endParaRPr>
          </a:p>
        </p:txBody>
      </p:sp>
      <p:sp>
        <p:nvSpPr>
          <p:cNvPr id="4" name="Rectangle 3"/>
          <p:cNvSpPr/>
          <p:nvPr/>
        </p:nvSpPr>
        <p:spPr>
          <a:xfrm>
            <a:off x="179513" y="4149080"/>
            <a:ext cx="2592288" cy="1384995"/>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ctr" rtl="1"/>
            <a:r>
              <a:rPr lang="ar-AE" sz="3200" b="1" dirty="0">
                <a:solidFill>
                  <a:srgbClr val="0033CC"/>
                </a:solidFill>
                <a:latin typeface="Monotype Koufi" pitchFamily="2" charset="-78"/>
                <a:ea typeface="Monotype Koufi" pitchFamily="2" charset="-78"/>
                <a:cs typeface="+mj-cs"/>
              </a:rPr>
              <a:t>منع الزكاة عن الفقراء</a:t>
            </a:r>
          </a:p>
        </p:txBody>
      </p:sp>
    </p:spTree>
    <p:extLst>
      <p:ext uri="{BB962C8B-B14F-4D97-AF65-F5344CB8AC3E}">
        <p14:creationId xmlns:p14="http://schemas.microsoft.com/office/powerpoint/2010/main" val="16305561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66" t="14015" r="1563" b="50874"/>
          <a:stretch/>
        </p:blipFill>
        <p:spPr bwMode="auto">
          <a:xfrm>
            <a:off x="0" y="476672"/>
            <a:ext cx="914400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9512" y="2924944"/>
            <a:ext cx="8280920" cy="52322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lIns="95463" tIns="47732" rIns="95463" bIns="47732" rtlCol="1" anchor="ctr"/>
          <a:lstStyle/>
          <a:p>
            <a:pPr algn="r" rtl="1"/>
            <a:r>
              <a:rPr lang="ar-AE" sz="4000" b="1" dirty="0">
                <a:solidFill>
                  <a:srgbClr val="0033CC"/>
                </a:solidFill>
                <a:latin typeface="Monotype Koufi" pitchFamily="2" charset="-78"/>
                <a:ea typeface="Monotype Koufi" pitchFamily="2" charset="-78"/>
                <a:cs typeface="+mj-cs"/>
              </a:rPr>
              <a:t>التوجه إلى الله بالدعاء. </a:t>
            </a:r>
            <a:endParaRPr lang="en-US" sz="4000" b="1" dirty="0">
              <a:solidFill>
                <a:srgbClr val="0033CC"/>
              </a:solidFill>
              <a:latin typeface="Monotype Koufi" pitchFamily="2" charset="-78"/>
              <a:ea typeface="Monotype Koufi" pitchFamily="2" charset="-78"/>
              <a:cs typeface="+mj-cs"/>
            </a:endParaRPr>
          </a:p>
        </p:txBody>
      </p:sp>
    </p:spTree>
    <p:extLst>
      <p:ext uri="{BB962C8B-B14F-4D97-AF65-F5344CB8AC3E}">
        <p14:creationId xmlns:p14="http://schemas.microsoft.com/office/powerpoint/2010/main" val="29059459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1767</TotalTime>
  <Words>450</Words>
  <Application>Microsoft Office PowerPoint</Application>
  <PresentationFormat>عرض على الشاشة (4:3)</PresentationFormat>
  <Paragraphs>53</Paragraphs>
  <Slides>19</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19</vt:i4>
      </vt:variant>
    </vt:vector>
  </HeadingPairs>
  <TitlesOfParts>
    <vt:vector size="24" baseType="lpstr">
      <vt:lpstr>Arial</vt:lpstr>
      <vt:lpstr>Calibri</vt:lpstr>
      <vt:lpstr>Monotype Koufi</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غازي حسين حاج جنيد</cp:lastModifiedBy>
  <cp:revision>40</cp:revision>
  <dcterms:created xsi:type="dcterms:W3CDTF">2017-03-27T18:07:37Z</dcterms:created>
  <dcterms:modified xsi:type="dcterms:W3CDTF">2017-04-30T05:54:21Z</dcterms:modified>
</cp:coreProperties>
</file>